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65" r:id="rId5"/>
    <p:sldId id="266" r:id="rId6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54D55"/>
    <a:srgbClr val="FEF298"/>
    <a:srgbClr val="F6CE50"/>
    <a:srgbClr val="FFCC00"/>
    <a:srgbClr val="FDEB67"/>
    <a:srgbClr val="F3C121"/>
    <a:srgbClr val="F2C020"/>
    <a:srgbClr val="FF7C80"/>
    <a:srgbClr val="0C6D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913D2F-D4BD-4411-669B-44A606FB66AC}" v="7" dt="2022-03-03T14:35:03.583"/>
    <p1510:client id="{29245764-62D5-472A-BEE9-4B0A1F437AD6}" v="12" dt="2022-07-05T21:32:24.689"/>
    <p1510:client id="{42097930-3DBB-C05E-0932-27550DF2F9F9}" v="27" dt="2022-04-27T13:18:22.005"/>
    <p1510:client id="{65A938C5-C418-4263-8B90-FDCC1AF74046}" v="1" dt="2023-09-01T15:03:03.362"/>
    <p1510:client id="{7BDC7136-ABC6-48E3-B1DB-D5BEB555CB18}" v="6" dt="2023-06-08T12:50:42.020"/>
    <p1510:client id="{A2C90AB8-93DA-A0AB-9F3A-36D9D153F40C}" v="3" dt="2022-05-04T09:06:28.714"/>
    <p1510:client id="{E13D7A36-6D73-4E7D-890B-9E8A8C38B41D}" v="10" dt="2023-01-19T15:27:45.598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10/01/2024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10/01/2024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10/01/2024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10/01/2024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10735491" y="5092337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04569" y="6200503"/>
            <a:ext cx="8492624" cy="322872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6CE50"/>
              </a:gs>
              <a:gs pos="100000">
                <a:srgbClr val="FEF298"/>
              </a:gs>
            </a:gsLst>
            <a:lin ang="10800000" scaled="1"/>
            <a:tileRect/>
          </a:gradFill>
          <a:ln w="3175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8868" y="5312234"/>
            <a:ext cx="2257425" cy="419642"/>
          </a:xfrm>
          <a:prstGeom prst="rect">
            <a:avLst/>
          </a:prstGeom>
        </p:spPr>
      </p:pic>
      <p:sp>
        <p:nvSpPr>
          <p:cNvPr id="37" name="Block Arc 36"/>
          <p:cNvSpPr/>
          <p:nvPr/>
        </p:nvSpPr>
        <p:spPr>
          <a:xfrm rot="16200000">
            <a:off x="289977" y="132806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51678" y="396243"/>
            <a:ext cx="3579222" cy="278674"/>
          </a:xfrm>
          <a:prstGeom prst="rect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30900" y="95794"/>
            <a:ext cx="907454" cy="892117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668187" y="888455"/>
            <a:ext cx="1044000" cy="1044000"/>
          </a:xfrm>
        </p:spPr>
        <p:txBody>
          <a:bodyPr/>
          <a:lstStyle/>
          <a:p>
            <a:r>
              <a:rPr lang="en-GB"/>
              <a:t>Year 1</a:t>
            </a:r>
          </a:p>
        </p:txBody>
      </p:sp>
      <p:sp>
        <p:nvSpPr>
          <p:cNvPr id="41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92731" y="2983399"/>
            <a:ext cx="1044000" cy="1044000"/>
          </a:xfrm>
        </p:spPr>
        <p:txBody>
          <a:bodyPr/>
          <a:lstStyle/>
          <a:p>
            <a:r>
              <a:rPr lang="en-GB"/>
              <a:t>Year 3</a:t>
            </a:r>
          </a:p>
        </p:txBody>
      </p:sp>
      <p:sp>
        <p:nvSpPr>
          <p:cNvPr id="4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2988176" y="2935535"/>
            <a:ext cx="1044000" cy="1044000"/>
          </a:xfrm>
        </p:spPr>
        <p:txBody>
          <a:bodyPr/>
          <a:lstStyle/>
          <a:p>
            <a:r>
              <a:rPr lang="en-GB"/>
              <a:t>Year 4</a:t>
            </a:r>
          </a:p>
        </p:txBody>
      </p:sp>
      <p:sp>
        <p:nvSpPr>
          <p:cNvPr id="43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7608365" y="858238"/>
            <a:ext cx="1044000" cy="1044000"/>
          </a:xfrm>
          <a:solidFill>
            <a:schemeClr val="accent6"/>
          </a:solidFill>
        </p:spPr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5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5932725" y="5023598"/>
            <a:ext cx="1044000" cy="1044000"/>
          </a:xfrm>
          <a:solidFill>
            <a:schemeClr val="accent3"/>
          </a:solidFill>
        </p:spPr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11245593" y="5492044"/>
            <a:ext cx="992420" cy="931897"/>
          </a:xfrm>
          <a:solidFill>
            <a:srgbClr val="FFC000"/>
          </a:solidFill>
        </p:spPr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0609358" y="6077168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en-GB" sz="1200"/>
              <a:t>Hero twins graphic novel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818197" y="613260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Choc tree folktale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948438" y="6125557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Incredible journeys non-fiction</a:t>
            </a:r>
          </a:p>
        </p:txBody>
      </p:sp>
      <p:sp>
        <p:nvSpPr>
          <p:cNvPr id="54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06832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Holes</a:t>
            </a:r>
          </a:p>
        </p:txBody>
      </p:sp>
      <p:sp>
        <p:nvSpPr>
          <p:cNvPr id="55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188216" y="6125558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r>
              <a:rPr lang="en-GB" sz="800"/>
              <a:t>Poetry:</a:t>
            </a:r>
          </a:p>
          <a:p>
            <a:pPr>
              <a:spcBef>
                <a:spcPts val="0"/>
              </a:spcBef>
            </a:pPr>
            <a:r>
              <a:rPr lang="en-GB" sz="800"/>
              <a:t>The Christmas Truce WW1 poems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315444" y="6148251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Goodnight</a:t>
            </a:r>
            <a:r>
              <a:rPr lang="en-GB" sz="1200"/>
              <a:t> Mr Tom</a:t>
            </a:r>
          </a:p>
        </p:txBody>
      </p:sp>
      <p:sp>
        <p:nvSpPr>
          <p:cNvPr id="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804568" y="1039448"/>
            <a:ext cx="732304" cy="713396"/>
          </a:xfrm>
        </p:spPr>
        <p:txBody>
          <a:bodyPr>
            <a:normAutofit/>
          </a:bodyPr>
          <a:lstStyle/>
          <a:p>
            <a:r>
              <a:rPr lang="en-US" sz="700">
                <a:solidFill>
                  <a:srgbClr val="000000"/>
                </a:solidFill>
                <a:latin typeface="+mn-lt"/>
              </a:rPr>
              <a:t>Astro Girl / Cave Baby</a:t>
            </a:r>
            <a:endParaRPr lang="en-GB" sz="70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612506" y="1061970"/>
            <a:ext cx="732304" cy="713396"/>
          </a:xfrm>
        </p:spPr>
        <p:txBody>
          <a:bodyPr>
            <a:normAutofit fontScale="92500"/>
          </a:bodyPr>
          <a:lstStyle/>
          <a:p>
            <a:endParaRPr lang="en-US" sz="700">
              <a:solidFill>
                <a:srgbClr val="000000"/>
              </a:solidFill>
              <a:latin typeface="+mn-lt"/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want my hat back / Billy and the Beast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07181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 err="1">
                <a:solidFill>
                  <a:srgbClr val="000000"/>
                </a:solidFill>
                <a:latin typeface="+mn-lt"/>
              </a:rPr>
              <a:t>Beegu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 /Send for a Superhero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192307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Stanley’s Stick / The Magic Bed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92603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>
              <a:solidFill>
                <a:srgbClr val="000000"/>
              </a:solidFill>
            </a:endParaRPr>
          </a:p>
          <a:p>
            <a:r>
              <a:rPr lang="en-US" sz="800">
                <a:solidFill>
                  <a:srgbClr val="000000"/>
                </a:solidFill>
                <a:latin typeface="+mn-lt"/>
              </a:rPr>
              <a:t>Lost and Found / Pig the Pug</a:t>
            </a:r>
            <a:endParaRPr lang="en-GB" sz="8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7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792899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Iggy Peck, Architect / The Sea Saw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3" name="Oval 72"/>
          <p:cNvSpPr/>
          <p:nvPr/>
        </p:nvSpPr>
        <p:spPr>
          <a:xfrm>
            <a:off x="8775276" y="1023540"/>
            <a:ext cx="791544" cy="73749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Jim and the Beanstalk/The Journey Home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9639170" y="987911"/>
            <a:ext cx="847913" cy="825792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Owl &amp; the pussycat / The Bear &amp; the piano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10487084" y="1135517"/>
            <a:ext cx="817192" cy="73034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Dragon Machine / Tadpole’s Promise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10120932" y="3097171"/>
            <a:ext cx="847912" cy="72203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Hotel Flamingo/ The Magic and Mystery of Trees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10853236" y="2621276"/>
            <a:ext cx="823652" cy="72930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Rosie Revere Engineer /The </a:t>
            </a:r>
            <a:r>
              <a:rPr lang="en-US" sz="700" dirty="0" err="1">
                <a:solidFill>
                  <a:srgbClr val="000000"/>
                </a:solidFill>
              </a:rPr>
              <a:t>Minpins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10968844" y="1787996"/>
            <a:ext cx="848153" cy="7890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Eric/ The Great Fire of London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8290505" y="282291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TH anthology</a:t>
            </a:r>
          </a:p>
        </p:txBody>
      </p:sp>
      <p:sp>
        <p:nvSpPr>
          <p:cNvPr id="8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342744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Float</a:t>
            </a:r>
          </a:p>
        </p:txBody>
      </p:sp>
      <p:sp>
        <p:nvSpPr>
          <p:cNvPr id="8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950129" y="3431316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Romans on a </a:t>
            </a:r>
            <a:r>
              <a:rPr lang="en-GB" sz="1100">
                <a:solidFill>
                  <a:srgbClr val="000000"/>
                </a:solidFill>
              </a:rPr>
              <a:t>rampage</a:t>
            </a:r>
            <a:r>
              <a:rPr lang="en-GB" sz="12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8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853612" y="344981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Iron man</a:t>
            </a:r>
          </a:p>
        </p:txBody>
      </p:sp>
      <p:sp>
        <p:nvSpPr>
          <p:cNvPr id="8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880382" y="3431316"/>
            <a:ext cx="742938" cy="72427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>
                <a:solidFill>
                  <a:srgbClr val="000000"/>
                </a:solidFill>
              </a:rPr>
              <a:t>Fortunately the milk</a:t>
            </a:r>
          </a:p>
        </p:txBody>
      </p:sp>
      <p:sp>
        <p:nvSpPr>
          <p:cNvPr id="8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366674" y="282564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BFG</a:t>
            </a:r>
            <a:endParaRPr lang="en-GB" sz="900">
              <a:solidFill>
                <a:srgbClr val="000000"/>
              </a:solidFill>
            </a:endParaRPr>
          </a:p>
        </p:txBody>
      </p:sp>
      <p:sp>
        <p:nvSpPr>
          <p:cNvPr id="8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311695" y="310902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Project express </a:t>
            </a:r>
          </a:p>
        </p:txBody>
      </p:sp>
      <p:sp>
        <p:nvSpPr>
          <p:cNvPr id="8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641289" y="3801336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Beowolf</a:t>
            </a:r>
          </a:p>
        </p:txBody>
      </p:sp>
      <p:sp>
        <p:nvSpPr>
          <p:cNvPr id="87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1893047" y="4126211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Poems from a green and blue planet</a:t>
            </a:r>
          </a:p>
        </p:txBody>
      </p:sp>
      <p:sp>
        <p:nvSpPr>
          <p:cNvPr id="8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691262" y="4926176"/>
            <a:ext cx="736909" cy="743751"/>
          </a:xfrm>
        </p:spPr>
        <p:txBody>
          <a:bodyPr>
            <a:normAutofit/>
          </a:bodyPr>
          <a:lstStyle/>
          <a:p>
            <a:r>
              <a:rPr lang="en-GB" sz="900">
                <a:solidFill>
                  <a:srgbClr val="000000"/>
                </a:solidFill>
              </a:rPr>
              <a:t>Firework Makers Daughter</a:t>
            </a:r>
          </a:p>
        </p:txBody>
      </p:sp>
      <p:sp>
        <p:nvSpPr>
          <p:cNvPr id="89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026143" y="5360000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Secrets of a sun king</a:t>
            </a:r>
          </a:p>
        </p:txBody>
      </p:sp>
      <p:sp>
        <p:nvSpPr>
          <p:cNvPr id="90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578233" y="4584188"/>
            <a:ext cx="740102" cy="728046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Viking Voyagers</a:t>
            </a:r>
          </a:p>
        </p:txBody>
      </p:sp>
      <p:sp>
        <p:nvSpPr>
          <p:cNvPr id="91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916674" y="4778388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2</a:t>
            </a:r>
          </a:p>
        </p:txBody>
      </p:sp>
      <p:sp>
        <p:nvSpPr>
          <p:cNvPr id="94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060982" y="5197095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Wonder</a:t>
            </a:r>
          </a:p>
        </p:txBody>
      </p:sp>
      <p:sp>
        <p:nvSpPr>
          <p:cNvPr id="95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406448" y="523658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3</a:t>
            </a:r>
          </a:p>
        </p:txBody>
      </p:sp>
      <p:sp>
        <p:nvSpPr>
          <p:cNvPr id="9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366309" y="4742580"/>
            <a:ext cx="750044" cy="767210"/>
          </a:xfrm>
        </p:spPr>
        <p:txBody>
          <a:bodyPr>
            <a:normAutofit fontScale="92500" lnSpcReduction="10000"/>
          </a:bodyPr>
          <a:lstStyle/>
          <a:p>
            <a:r>
              <a:rPr lang="en-GB" sz="1200"/>
              <a:t>Usborne space non-fiction</a:t>
            </a:r>
          </a:p>
        </p:txBody>
      </p:sp>
      <p:sp>
        <p:nvSpPr>
          <p:cNvPr id="9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066953" y="4671443"/>
            <a:ext cx="750044" cy="767210"/>
          </a:xfrm>
        </p:spPr>
        <p:txBody>
          <a:bodyPr>
            <a:normAutofit/>
          </a:bodyPr>
          <a:lstStyle/>
          <a:p>
            <a:r>
              <a:rPr lang="en-GB" sz="800"/>
              <a:t>Nowhere emporium</a:t>
            </a:r>
          </a:p>
        </p:txBody>
      </p:sp>
      <p:sp>
        <p:nvSpPr>
          <p:cNvPr id="98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48134" y="127893"/>
            <a:ext cx="760711" cy="711671"/>
          </a:xfrm>
        </p:spPr>
        <p:txBody>
          <a:bodyPr>
            <a:normAutofit fontScale="550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200">
                <a:solidFill>
                  <a:srgbClr val="000000"/>
                </a:solidFill>
                <a:latin typeface="+mn-lt"/>
              </a:rPr>
              <a:t>The Tiny Seed / The Extraordinary Gardener</a:t>
            </a:r>
            <a:endParaRPr lang="en-GB" sz="12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99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8110" y="720490"/>
            <a:ext cx="760711" cy="711671"/>
          </a:xfrm>
        </p:spPr>
        <p:txBody>
          <a:bodyPr>
            <a:normAutofit fontScale="40000" lnSpcReduction="20000"/>
          </a:bodyPr>
          <a:lstStyle/>
          <a:p>
            <a:endParaRPr lang="en-US" sz="1200" dirty="0">
              <a:solidFill>
                <a:srgbClr val="000000"/>
              </a:solidFill>
            </a:endParaRPr>
          </a:p>
          <a:p>
            <a:r>
              <a:rPr lang="en-US" sz="1800" dirty="0">
                <a:solidFill>
                  <a:srgbClr val="000000"/>
                </a:solidFill>
                <a:latin typeface="+mn-lt"/>
              </a:rPr>
              <a:t>Where the wild things are / The Night Pirates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0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75885" y="1076326"/>
            <a:ext cx="760711" cy="711671"/>
          </a:xfrm>
        </p:spPr>
        <p:txBody>
          <a:bodyPr>
            <a:normAutofit/>
          </a:bodyPr>
          <a:lstStyle/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So Much / Oi! Frog</a:t>
            </a:r>
            <a:endParaRPr lang="en-GB" sz="800" dirty="0">
              <a:latin typeface="+mn-lt"/>
            </a:endParaRPr>
          </a:p>
        </p:txBody>
      </p:sp>
      <p:sp>
        <p:nvSpPr>
          <p:cNvPr id="101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724413" y="146567"/>
            <a:ext cx="760711" cy="711671"/>
          </a:xfrm>
        </p:spPr>
        <p:txBody>
          <a:bodyPr>
            <a:normAutofit fontScale="325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800">
                <a:solidFill>
                  <a:srgbClr val="000000"/>
                </a:solidFill>
                <a:latin typeface="+mn-lt"/>
              </a:rPr>
              <a:t>The Magic Paintbrush / Super Milly and the Super School</a:t>
            </a:r>
            <a:endParaRPr lang="en-GB" sz="18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2641289" y="154823"/>
            <a:ext cx="760711" cy="711671"/>
          </a:xfrm>
        </p:spPr>
        <p:txBody>
          <a:bodyPr>
            <a:normAutofit fontScale="92500" lnSpcReduction="1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am Henry Finch / Halibut Jackson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3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3536404" y="176784"/>
            <a:ext cx="760711" cy="711671"/>
          </a:xfrm>
        </p:spPr>
        <p:txBody>
          <a:bodyPr>
            <a:normAutofit fontScale="925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Hairy </a:t>
            </a:r>
            <a:r>
              <a:rPr lang="en-US" sz="800" dirty="0" err="1">
                <a:solidFill>
                  <a:srgbClr val="000000"/>
                </a:solidFill>
                <a:latin typeface="+mn-lt"/>
              </a:rPr>
              <a:t>Maclary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 / Anansi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5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/>
              <a:t>Reading curriculum road map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354709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Frozen planet</a:t>
            </a:r>
          </a:p>
          <a:p>
            <a:r>
              <a:rPr lang="en-GB" sz="900">
                <a:solidFill>
                  <a:srgbClr val="000000"/>
                </a:solidFill>
              </a:rPr>
              <a:t>Iceberg</a:t>
            </a:r>
          </a:p>
        </p:txBody>
      </p:sp>
      <p:sp>
        <p:nvSpPr>
          <p:cNvPr id="6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870659" y="342363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Carol Ann Duffy Poetry</a:t>
            </a:r>
          </a:p>
        </p:txBody>
      </p:sp>
      <p:sp>
        <p:nvSpPr>
          <p:cNvPr id="6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448248" y="2790970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Escape from Pompeii</a:t>
            </a:r>
          </a:p>
        </p:txBody>
      </p:sp>
      <p:sp>
        <p:nvSpPr>
          <p:cNvPr id="6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656163" y="257237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 myths</a:t>
            </a:r>
          </a:p>
        </p:txBody>
      </p:sp>
      <p:sp>
        <p:nvSpPr>
          <p:cNvPr id="6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594675" y="6137466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CGP SAT buster </a:t>
            </a:r>
          </a:p>
        </p:txBody>
      </p:sp>
      <p:sp>
        <p:nvSpPr>
          <p:cNvPr id="6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6744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100"/>
              <a:t>Rose Blanche</a:t>
            </a:r>
          </a:p>
        </p:txBody>
      </p:sp>
      <p:sp>
        <p:nvSpPr>
          <p:cNvPr id="6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762450" y="612555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Grimm Tales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A0CE53D4-0400-D77E-49D8-D6D253700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0545" y="5096"/>
            <a:ext cx="1825127" cy="1091495"/>
          </a:xfrm>
          <a:prstGeom prst="rect">
            <a:avLst/>
          </a:prstGeom>
        </p:spPr>
      </p:pic>
      <p:pic>
        <p:nvPicPr>
          <p:cNvPr id="3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C2C55723-5D6B-4B0F-2EE0-0A5C25C44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57" y="5370494"/>
            <a:ext cx="2166421" cy="1487735"/>
          </a:xfrm>
          <a:prstGeom prst="rect">
            <a:avLst/>
          </a:prstGeom>
        </p:spPr>
      </p:pic>
      <p:sp>
        <p:nvSpPr>
          <p:cNvPr id="9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873060" y="345753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Earth shattering events</a:t>
            </a:r>
          </a:p>
        </p:txBody>
      </p:sp>
      <p:sp>
        <p:nvSpPr>
          <p:cNvPr id="6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111381" y="521165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Norse Myths</a:t>
            </a:r>
          </a:p>
        </p:txBody>
      </p:sp>
      <p:sp>
        <p:nvSpPr>
          <p:cNvPr id="9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897760" y="5325311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1000">
                <a:solidFill>
                  <a:srgbClr val="000000"/>
                </a:solidFill>
              </a:rPr>
              <a:t>Lion, Witch and Wardrobe</a:t>
            </a:r>
          </a:p>
        </p:txBody>
      </p:sp>
      <p:sp>
        <p:nvSpPr>
          <p:cNvPr id="10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467248" y="4825220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Grace Nichols/James Carter poetry</a:t>
            </a:r>
          </a:p>
        </p:txBody>
      </p:sp>
      <p:sp>
        <p:nvSpPr>
          <p:cNvPr id="10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5343036" y="5348922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900">
                <a:solidFill>
                  <a:srgbClr val="000000"/>
                </a:solidFill>
              </a:rPr>
              <a:t>Once upon a raindrop</a:t>
            </a:r>
          </a:p>
          <a:p>
            <a:r>
              <a:rPr lang="en-GB" sz="900">
                <a:solidFill>
                  <a:srgbClr val="000000"/>
                </a:solidFill>
              </a:rPr>
              <a:t>Flood</a:t>
            </a:r>
          </a:p>
        </p:txBody>
      </p:sp>
      <p:sp>
        <p:nvSpPr>
          <p:cNvPr id="10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664560" y="5185366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200"/>
              <a:t>Poetry: The listeners</a:t>
            </a:r>
          </a:p>
        </p:txBody>
      </p:sp>
      <p:sp>
        <p:nvSpPr>
          <p:cNvPr id="10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769996" y="4687757"/>
            <a:ext cx="750044" cy="767210"/>
          </a:xfrm>
        </p:spPr>
        <p:txBody>
          <a:bodyPr>
            <a:normAutofit/>
          </a:bodyPr>
          <a:lstStyle/>
          <a:p>
            <a:r>
              <a:rPr lang="en-GB" sz="700" err="1"/>
              <a:t>Mythologica</a:t>
            </a:r>
            <a:endParaRPr lang="en-GB" sz="700"/>
          </a:p>
        </p:txBody>
      </p:sp>
      <p:sp>
        <p:nvSpPr>
          <p:cNvPr id="10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9687956" y="61177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GB" sz="900" err="1"/>
              <a:t>Rainplayer</a:t>
            </a:r>
            <a:r>
              <a:rPr lang="en-GB" sz="9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64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10735491" y="5092337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636293" y="4777504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Greek god non-</a:t>
            </a:r>
            <a:r>
              <a:rPr lang="en-GB" sz="900" err="1"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8868" y="5312234"/>
            <a:ext cx="2257425" cy="419642"/>
          </a:xfrm>
          <a:prstGeom prst="rect">
            <a:avLst/>
          </a:prstGeom>
        </p:spPr>
      </p:pic>
      <p:sp>
        <p:nvSpPr>
          <p:cNvPr id="10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977621" y="5232837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 err="1">
                <a:latin typeface="Calibri" panose="020F0502020204030204" pitchFamily="34" charset="0"/>
                <a:cs typeface="Calibri" panose="020F0502020204030204" pitchFamily="34" charset="0"/>
              </a:rPr>
              <a:t>Biograhy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 Henry VIII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48467" y="6225318"/>
            <a:ext cx="7387093" cy="298703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6CE50"/>
              </a:gs>
              <a:gs pos="100000">
                <a:srgbClr val="FEF298"/>
              </a:gs>
            </a:gsLst>
            <a:lin ang="10800000" scaled="1"/>
            <a:tileRect/>
          </a:gradFill>
          <a:ln w="3175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Block Arc 36"/>
          <p:cNvSpPr/>
          <p:nvPr/>
        </p:nvSpPr>
        <p:spPr>
          <a:xfrm rot="16200000">
            <a:off x="289977" y="132806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51678" y="396243"/>
            <a:ext cx="3579222" cy="278674"/>
          </a:xfrm>
          <a:prstGeom prst="rect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30900" y="95794"/>
            <a:ext cx="907454" cy="892117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668187" y="888455"/>
            <a:ext cx="1044000" cy="1044000"/>
          </a:xfrm>
        </p:spPr>
        <p:txBody>
          <a:bodyPr/>
          <a:lstStyle/>
          <a:p>
            <a:r>
              <a:rPr lang="en-GB"/>
              <a:t>Year 1</a:t>
            </a:r>
          </a:p>
        </p:txBody>
      </p:sp>
      <p:sp>
        <p:nvSpPr>
          <p:cNvPr id="41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92731" y="2983399"/>
            <a:ext cx="1044000" cy="1044000"/>
          </a:xfrm>
        </p:spPr>
        <p:txBody>
          <a:bodyPr/>
          <a:lstStyle/>
          <a:p>
            <a:r>
              <a:rPr lang="en-GB"/>
              <a:t>Year 3</a:t>
            </a:r>
          </a:p>
        </p:txBody>
      </p:sp>
      <p:sp>
        <p:nvSpPr>
          <p:cNvPr id="4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2988176" y="2935535"/>
            <a:ext cx="1044000" cy="1044000"/>
          </a:xfrm>
        </p:spPr>
        <p:txBody>
          <a:bodyPr/>
          <a:lstStyle/>
          <a:p>
            <a:r>
              <a:rPr lang="en-GB"/>
              <a:t>Year 4</a:t>
            </a:r>
          </a:p>
        </p:txBody>
      </p:sp>
      <p:sp>
        <p:nvSpPr>
          <p:cNvPr id="43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7608365" y="858238"/>
            <a:ext cx="1044000" cy="1044000"/>
          </a:xfrm>
          <a:solidFill>
            <a:schemeClr val="accent6"/>
          </a:solidFill>
        </p:spPr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5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5932725" y="5023598"/>
            <a:ext cx="1044000" cy="1044000"/>
          </a:xfrm>
          <a:solidFill>
            <a:schemeClr val="accent3"/>
          </a:solidFill>
        </p:spPr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9675734" y="5926103"/>
            <a:ext cx="992420" cy="931897"/>
          </a:xfrm>
          <a:solidFill>
            <a:srgbClr val="FFC000"/>
          </a:solidFill>
        </p:spPr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826726" y="6104260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3200">
                <a:solidFill>
                  <a:schemeClr val="accent2"/>
                </a:solidFill>
              </a:rPr>
              <a:t>Entertain</a:t>
            </a:r>
            <a:r>
              <a:rPr lang="en-GB" sz="1800"/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Maya god character description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Myths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DOTD setting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247100" y="6132940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 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Leo’s Diary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News reports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959178" y="6112998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Holes letters animal non-</a:t>
            </a:r>
            <a:r>
              <a:rPr lang="en-GB" sz="1200" err="1"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4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100900" y="6132941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700">
                <a:solidFill>
                  <a:schemeClr val="accent2"/>
                </a:solidFill>
              </a:rPr>
              <a:t>Entertain </a:t>
            </a: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Poetry-The Christmas Truce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Rose </a:t>
            </a:r>
            <a:r>
              <a:rPr lang="en-GB" sz="7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Balnche</a:t>
            </a:r>
            <a:endParaRPr lang="en-GB" sz="7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344068" y="61230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92500"/>
          </a:bodyPr>
          <a:lstStyle/>
          <a:p>
            <a:r>
              <a:rPr lang="en-GB" sz="1200">
                <a:solidFill>
                  <a:schemeClr val="accent5"/>
                </a:solidFill>
              </a:rPr>
              <a:t>Discuss</a:t>
            </a:r>
            <a:r>
              <a:rPr lang="en-GB" sz="1200"/>
              <a:t> </a:t>
            </a:r>
            <a:r>
              <a:rPr lang="en-GB" sz="1100">
                <a:latin typeface="Calibri" panose="020F0502020204030204" pitchFamily="34" charset="0"/>
                <a:cs typeface="Calibri" panose="020F0502020204030204" pitchFamily="34" charset="0"/>
              </a:rPr>
              <a:t>balanced argument 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937570" y="61230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GB" sz="1200">
                <a:solidFill>
                  <a:schemeClr val="accent3"/>
                </a:solidFill>
              </a:rPr>
              <a:t>Persuade</a:t>
            </a:r>
          </a:p>
          <a:p>
            <a:r>
              <a:rPr lang="en-GB" sz="1050">
                <a:latin typeface="Calibri" panose="020F0502020204030204" pitchFamily="34" charset="0"/>
                <a:cs typeface="Calibri" panose="020F0502020204030204" pitchFamily="34" charset="0"/>
              </a:rPr>
              <a:t>formal letter</a:t>
            </a:r>
          </a:p>
        </p:txBody>
      </p:sp>
      <p:sp>
        <p:nvSpPr>
          <p:cNvPr id="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804568" y="1039448"/>
            <a:ext cx="732304" cy="713396"/>
          </a:xfrm>
        </p:spPr>
        <p:txBody>
          <a:bodyPr>
            <a:normAutofit fontScale="70000" lnSpcReduction="20000"/>
          </a:bodyPr>
          <a:lstStyle/>
          <a:p>
            <a:r>
              <a:rPr lang="en-US" sz="1100">
                <a:latin typeface="+mn-lt"/>
              </a:rPr>
              <a:t>Retell of a story / </a:t>
            </a:r>
            <a:r>
              <a:rPr lang="en-GB" sz="1100">
                <a:latin typeface="+mn-lt"/>
              </a:rPr>
              <a:t>Last Stop on Market Street 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612506" y="1044085"/>
            <a:ext cx="732304" cy="713396"/>
          </a:xfrm>
        </p:spPr>
        <p:txBody>
          <a:bodyPr>
            <a:normAutofit fontScale="32500" lnSpcReduction="20000"/>
          </a:bodyPr>
          <a:lstStyle/>
          <a:p>
            <a:endParaRPr lang="en-US" sz="1100"/>
          </a:p>
          <a:p>
            <a:r>
              <a:rPr lang="en-US" sz="2000">
                <a:latin typeface="+mn-lt"/>
              </a:rPr>
              <a:t>Firework night / The Way Back Home </a:t>
            </a:r>
            <a:endParaRPr lang="en-GB" sz="2000">
              <a:latin typeface="+mn-lt"/>
            </a:endParaRPr>
          </a:p>
          <a:p>
            <a:endParaRPr lang="en-GB" sz="110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07181" y="1031734"/>
            <a:ext cx="732304" cy="713396"/>
          </a:xfrm>
        </p:spPr>
        <p:txBody>
          <a:bodyPr>
            <a:normAutofit fontScale="62500" lnSpcReduction="20000"/>
          </a:bodyPr>
          <a:lstStyle/>
          <a:p>
            <a:r>
              <a:rPr lang="en-GB" sz="1100">
                <a:latin typeface="+mn-lt"/>
              </a:rPr>
              <a:t>Wombat Goes Walkabout / Instructions</a:t>
            </a:r>
          </a:p>
          <a:p>
            <a:endParaRPr lang="en-GB" sz="1100"/>
          </a:p>
        </p:txBody>
      </p:sp>
      <p:sp>
        <p:nvSpPr>
          <p:cNvPr id="7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192307" y="1031734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The Queen’s Hat / The Train Ride</a:t>
            </a:r>
            <a:endParaRPr lang="en-GB" sz="800">
              <a:latin typeface="+mn-lt"/>
            </a:endParaRPr>
          </a:p>
        </p:txBody>
      </p:sp>
      <p:sp>
        <p:nvSpPr>
          <p:cNvPr id="7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92603" y="1023540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Songs of the Sea / When I am by myself</a:t>
            </a:r>
            <a:endParaRPr lang="en-GB" sz="800">
              <a:latin typeface="+mn-lt"/>
            </a:endParaRPr>
          </a:p>
        </p:txBody>
      </p:sp>
      <p:sp>
        <p:nvSpPr>
          <p:cNvPr id="7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792899" y="1023540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Grandad’s Island</a:t>
            </a:r>
            <a:endParaRPr lang="en-GB" sz="800">
              <a:latin typeface="+mn-lt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8775275" y="1031733"/>
            <a:ext cx="855025" cy="83412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Retell a familiar story / The Crows Tale / Poetry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9630300" y="1011705"/>
            <a:ext cx="841754" cy="776292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How to Make a Bird Feeder / My Christmas Star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10487084" y="1112620"/>
            <a:ext cx="839995" cy="75324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George and the Dragon / Great Fire of London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10120932" y="3097171"/>
            <a:ext cx="732304" cy="76214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The Building Boy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10853236" y="2621276"/>
            <a:ext cx="732304" cy="72930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Narrative /Plants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10968844" y="1787996"/>
            <a:ext cx="890329" cy="83327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Recount / Marvellous Fluffy Squishy Itty Bitty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8459805" y="2736807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Diamante poems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Setting description</a:t>
            </a:r>
          </a:p>
        </p:txBody>
      </p:sp>
      <p:sp>
        <p:nvSpPr>
          <p:cNvPr id="8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708180" y="334817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explanation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8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139485" y="2784671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</a:t>
            </a:r>
          </a:p>
        </p:txBody>
      </p:sp>
      <p:sp>
        <p:nvSpPr>
          <p:cNvPr id="8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350656" y="2742480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 description 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Stone age boy narrative</a:t>
            </a:r>
          </a:p>
        </p:txBody>
      </p:sp>
      <p:sp>
        <p:nvSpPr>
          <p:cNvPr id="8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932005" y="332770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500">
                <a:solidFill>
                  <a:srgbClr val="0070C0"/>
                </a:solidFill>
              </a:rPr>
              <a:t>Inform</a:t>
            </a:r>
            <a:r>
              <a:rPr lang="en-GB" sz="1100">
                <a:solidFill>
                  <a:srgbClr val="000000"/>
                </a:solidFill>
              </a:rPr>
              <a:t> </a:t>
            </a:r>
            <a:r>
              <a:rPr lang="en-GB" sz="9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instructions</a:t>
            </a:r>
          </a:p>
        </p:txBody>
      </p:sp>
      <p:sp>
        <p:nvSpPr>
          <p:cNvPr id="8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802319" y="3353848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3"/>
                </a:solidFill>
              </a:rPr>
              <a:t>Persuade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adverts</a:t>
            </a:r>
          </a:p>
        </p:txBody>
      </p:sp>
      <p:sp>
        <p:nvSpPr>
          <p:cNvPr id="8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228249" y="3186391"/>
            <a:ext cx="736909" cy="74375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Entertain</a:t>
            </a: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poetry-secret of the machines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Narrative-the lost thing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 description</a:t>
            </a:r>
          </a:p>
        </p:txBody>
      </p:sp>
      <p:sp>
        <p:nvSpPr>
          <p:cNvPr id="8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505142" y="3911686"/>
            <a:ext cx="736909" cy="74375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chemeClr val="accent3"/>
                </a:solidFill>
              </a:rPr>
              <a:t>Persuade </a:t>
            </a:r>
            <a:r>
              <a:rPr lang="en-GB" sz="600">
                <a:solidFill>
                  <a:srgbClr val="000000"/>
                </a:solidFill>
              </a:rPr>
              <a:t> </a:t>
            </a:r>
            <a:r>
              <a:rPr lang="en-GB" sz="6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Beowolf</a:t>
            </a: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wanted posters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Straws adverts </a:t>
            </a:r>
          </a:p>
        </p:txBody>
      </p:sp>
      <p:sp>
        <p:nvSpPr>
          <p:cNvPr id="87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801780" y="4725165"/>
            <a:ext cx="736909" cy="743751"/>
          </a:xfrm>
        </p:spPr>
        <p:txBody>
          <a:bodyPr>
            <a:normAutofit fontScale="62500" lnSpcReduction="20000"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news report the creature</a:t>
            </a:r>
          </a:p>
          <a:p>
            <a:r>
              <a:rPr lang="en-GB" sz="1000">
                <a:solidFill>
                  <a:srgbClr val="000000"/>
                </a:solidFill>
              </a:rPr>
              <a:t>Valhalla instructions</a:t>
            </a:r>
          </a:p>
        </p:txBody>
      </p:sp>
      <p:sp>
        <p:nvSpPr>
          <p:cNvPr id="93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506153" y="4814040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diary entry-Wonder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525598" y="4717433"/>
            <a:ext cx="750044" cy="767210"/>
          </a:xfrm>
        </p:spPr>
        <p:txBody>
          <a:bodyPr>
            <a:normAutofit fontScale="85000" lnSpcReduction="1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narrative-one small step</a:t>
            </a:r>
          </a:p>
        </p:txBody>
      </p:sp>
      <p:sp>
        <p:nvSpPr>
          <p:cNvPr id="94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674492" y="4582902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1100">
                <a:latin typeface="Calibri" panose="020F0502020204030204" pitchFamily="34" charset="0"/>
                <a:cs typeface="Calibri" panose="020F0502020204030204" pitchFamily="34" charset="0"/>
              </a:rPr>
              <a:t>postcard</a:t>
            </a:r>
          </a:p>
        </p:txBody>
      </p:sp>
      <p:sp>
        <p:nvSpPr>
          <p:cNvPr id="91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992243" y="5179037"/>
            <a:ext cx="750044" cy="767210"/>
          </a:xfrm>
        </p:spPr>
        <p:txBody>
          <a:bodyPr>
            <a:normAutofit fontScale="47500" lnSpcReduction="20000"/>
          </a:bodyPr>
          <a:lstStyle/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Poetry-the highwayman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Mountain setting descriptions </a:t>
            </a:r>
          </a:p>
        </p:txBody>
      </p:sp>
      <p:sp>
        <p:nvSpPr>
          <p:cNvPr id="9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465950" y="4756350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100">
                <a:solidFill>
                  <a:schemeClr val="accent3"/>
                </a:solidFill>
              </a:rPr>
              <a:t>Persuade</a:t>
            </a:r>
            <a:r>
              <a:rPr lang="en-GB" sz="1100"/>
              <a:t> </a:t>
            </a:r>
          </a:p>
          <a:p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Letter to Mr Scrooge</a:t>
            </a:r>
          </a:p>
        </p:txBody>
      </p:sp>
      <p:sp>
        <p:nvSpPr>
          <p:cNvPr id="98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48134" y="127893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Rosie’s Walk</a:t>
            </a:r>
            <a:endParaRPr lang="en-GB" sz="800">
              <a:latin typeface="+mn-lt"/>
            </a:endParaRPr>
          </a:p>
        </p:txBody>
      </p:sp>
      <p:sp>
        <p:nvSpPr>
          <p:cNvPr id="99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8110" y="720490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Jack and the Jelly beanstalk</a:t>
            </a:r>
            <a:endParaRPr lang="en-GB" sz="800">
              <a:latin typeface="+mn-lt"/>
            </a:endParaRPr>
          </a:p>
        </p:txBody>
      </p:sp>
      <p:sp>
        <p:nvSpPr>
          <p:cNvPr id="100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75885" y="1076326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If Sharks Disappeared</a:t>
            </a:r>
            <a:endParaRPr lang="en-GB" sz="800">
              <a:latin typeface="+mn-lt"/>
            </a:endParaRPr>
          </a:p>
        </p:txBody>
      </p:sp>
      <p:sp>
        <p:nvSpPr>
          <p:cNvPr id="101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724413" y="146567"/>
            <a:ext cx="760711" cy="711671"/>
          </a:xfrm>
        </p:spPr>
        <p:txBody>
          <a:bodyPr>
            <a:normAutofit lnSpcReduction="10000"/>
          </a:bodyPr>
          <a:lstStyle/>
          <a:p>
            <a:endParaRPr lang="en-US" sz="1200"/>
          </a:p>
          <a:p>
            <a:r>
              <a:rPr lang="en-US" sz="900">
                <a:latin typeface="+mn-lt"/>
              </a:rPr>
              <a:t>Handa’s Surprise</a:t>
            </a:r>
            <a:endParaRPr lang="en-GB" sz="900">
              <a:latin typeface="+mn-lt"/>
            </a:endParaRPr>
          </a:p>
          <a:p>
            <a:endParaRPr lang="en-GB" sz="1200"/>
          </a:p>
        </p:txBody>
      </p:sp>
      <p:sp>
        <p:nvSpPr>
          <p:cNvPr id="10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2641289" y="154823"/>
            <a:ext cx="760711" cy="711671"/>
          </a:xfrm>
        </p:spPr>
        <p:txBody>
          <a:bodyPr>
            <a:normAutofit fontScale="70000" lnSpcReduction="20000"/>
          </a:bodyPr>
          <a:lstStyle/>
          <a:p>
            <a:r>
              <a:rPr lang="en-US" sz="1200">
                <a:latin typeface="+mn-lt"/>
              </a:rPr>
              <a:t>We’re Going on  a Bear Hunt / Ruby’s Worry</a:t>
            </a:r>
            <a:endParaRPr lang="en-GB" sz="1200">
              <a:latin typeface="+mn-lt"/>
            </a:endParaRPr>
          </a:p>
        </p:txBody>
      </p:sp>
      <p:sp>
        <p:nvSpPr>
          <p:cNvPr id="103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3536404" y="176784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Rainbow Fish</a:t>
            </a:r>
            <a:endParaRPr lang="en-GB" sz="800">
              <a:latin typeface="+mn-lt"/>
            </a:endParaRP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/>
              <a:t>Writing curriculum road map</a:t>
            </a:r>
          </a:p>
        </p:txBody>
      </p:sp>
      <p:sp>
        <p:nvSpPr>
          <p:cNvPr id="10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066274" y="5225997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100">
                <a:solidFill>
                  <a:schemeClr val="accent3"/>
                </a:solidFill>
              </a:rPr>
              <a:t>Persuade</a:t>
            </a:r>
            <a:r>
              <a:rPr lang="en-GB" sz="1100"/>
              <a:t> </a:t>
            </a:r>
          </a:p>
          <a:p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Tourism brochure</a:t>
            </a:r>
          </a:p>
        </p:txBody>
      </p:sp>
      <p:sp>
        <p:nvSpPr>
          <p:cNvPr id="61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018792" y="4576229"/>
            <a:ext cx="736909" cy="743751"/>
          </a:xfrm>
        </p:spPr>
        <p:txBody>
          <a:bodyPr>
            <a:normAutofit lnSpcReduction="1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 the snowman</a:t>
            </a:r>
          </a:p>
        </p:txBody>
      </p:sp>
      <p:sp>
        <p:nvSpPr>
          <p:cNvPr id="6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207017" y="5405639"/>
            <a:ext cx="736909" cy="743751"/>
          </a:xfrm>
        </p:spPr>
        <p:txBody>
          <a:bodyPr>
            <a:normAutofit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digestion explanation</a:t>
            </a:r>
          </a:p>
        </p:txBody>
      </p:sp>
      <p:sp>
        <p:nvSpPr>
          <p:cNvPr id="6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479931" y="5302159"/>
            <a:ext cx="736909" cy="743751"/>
          </a:xfrm>
        </p:spPr>
        <p:txBody>
          <a:bodyPr>
            <a:normAutofit fontScale="77500" lnSpcReduction="20000"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700">
                <a:solidFill>
                  <a:srgbClr val="000000"/>
                </a:solidFill>
              </a:rPr>
              <a:t>diary of a sun king </a:t>
            </a:r>
          </a:p>
          <a:p>
            <a:r>
              <a:rPr lang="en-GB" sz="700">
                <a:solidFill>
                  <a:srgbClr val="000000"/>
                </a:solidFill>
              </a:rPr>
              <a:t>Fantastic women biography</a:t>
            </a:r>
          </a:p>
        </p:txBody>
      </p:sp>
      <p:sp>
        <p:nvSpPr>
          <p:cNvPr id="6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801236" y="4923424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Narnia Setting</a:t>
            </a:r>
          </a:p>
        </p:txBody>
      </p:sp>
      <p:sp>
        <p:nvSpPr>
          <p:cNvPr id="6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962366" y="524411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chemeClr val="accent5"/>
                </a:solidFill>
              </a:rPr>
              <a:t>Discuss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balanced argument-Wonder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294281" y="5138450"/>
            <a:ext cx="879059" cy="767210"/>
          </a:xfrm>
        </p:spPr>
        <p:txBody>
          <a:bodyPr>
            <a:normAutofit fontScale="92500" lnSpcReduction="10000"/>
          </a:bodyPr>
          <a:lstStyle/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Greek myths</a:t>
            </a:r>
          </a:p>
        </p:txBody>
      </p:sp>
      <p:sp>
        <p:nvSpPr>
          <p:cNvPr id="6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55223" y="60923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05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chemeClr val="accent2"/>
                </a:solidFill>
              </a:rPr>
              <a:t> </a:t>
            </a:r>
            <a:r>
              <a:rPr lang="en-GB" sz="105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edit and rewrite</a:t>
            </a:r>
          </a:p>
        </p:txBody>
      </p:sp>
      <p:sp>
        <p:nvSpPr>
          <p:cNvPr id="9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526066" y="6151077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chemeClr val="accent2"/>
                </a:solidFill>
              </a:rPr>
              <a:t>Entertain</a:t>
            </a:r>
            <a:endParaRPr lang="en-GB" sz="70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Narrative-The arrival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Whitby spooky setting</a:t>
            </a:r>
          </a:p>
        </p:txBody>
      </p:sp>
      <p:pic>
        <p:nvPicPr>
          <p:cNvPr id="3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5210136-944D-3C87-B59B-1ACEF3FBB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492" y="5341331"/>
            <a:ext cx="2166421" cy="1487735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417623B-4CF8-93E5-14BE-BBC92D6F2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0545" y="5096"/>
            <a:ext cx="1825127" cy="1091495"/>
          </a:xfrm>
          <a:prstGeom prst="rect">
            <a:avLst/>
          </a:prstGeom>
        </p:spPr>
      </p:pic>
      <p:sp>
        <p:nvSpPr>
          <p:cNvPr id="88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236358" y="2751428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3"/>
                </a:solidFill>
              </a:rPr>
              <a:t>Persuade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Tourism brochure letter </a:t>
            </a:r>
          </a:p>
        </p:txBody>
      </p:sp>
      <p:sp>
        <p:nvSpPr>
          <p:cNvPr id="8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641195" y="341866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Non-</a:t>
            </a:r>
            <a:r>
              <a:rPr lang="en-GB" sz="8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News report </a:t>
            </a:r>
          </a:p>
        </p:txBody>
      </p:sp>
      <p:sp>
        <p:nvSpPr>
          <p:cNvPr id="9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176514" y="2757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Narrative-blue umbrella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Poetry-sound collector</a:t>
            </a:r>
          </a:p>
        </p:txBody>
      </p:sp>
      <p:sp>
        <p:nvSpPr>
          <p:cNvPr id="10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752026" y="3459806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Trip recount</a:t>
            </a:r>
          </a:p>
        </p:txBody>
      </p:sp>
      <p:sp>
        <p:nvSpPr>
          <p:cNvPr id="10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5172021" y="4910918"/>
            <a:ext cx="736909" cy="743751"/>
          </a:xfrm>
        </p:spPr>
        <p:txBody>
          <a:bodyPr>
            <a:normAutofit fontScale="62500" lnSpcReduction="2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Narrative-wolves in the walls</a:t>
            </a:r>
          </a:p>
          <a:p>
            <a:r>
              <a:rPr lang="en-GB" sz="1000">
                <a:solidFill>
                  <a:srgbClr val="000000"/>
                </a:solidFill>
              </a:rPr>
              <a:t>Poetry- the river</a:t>
            </a:r>
          </a:p>
        </p:txBody>
      </p:sp>
      <p:sp>
        <p:nvSpPr>
          <p:cNvPr id="109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423296" y="591312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Goldilocks news reports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0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668154" y="6061637"/>
            <a:ext cx="750044" cy="767210"/>
          </a:xfrm>
        </p:spPr>
        <p:txBody>
          <a:bodyPr>
            <a:normAutofit fontScale="47500" lnSpcReduction="2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narrative-nowhere emporium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Poetry-Malfeasance</a:t>
            </a:r>
          </a:p>
        </p:txBody>
      </p:sp>
      <p:sp>
        <p:nvSpPr>
          <p:cNvPr id="11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749978" y="60923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70C0"/>
                </a:solidFill>
              </a:rPr>
              <a:t>Inform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Telegram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Postcard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instructions</a:t>
            </a:r>
          </a:p>
        </p:txBody>
      </p:sp>
    </p:spTree>
    <p:extLst>
      <p:ext uri="{BB962C8B-B14F-4D97-AF65-F5344CB8AC3E}">
        <p14:creationId xmlns:p14="http://schemas.microsoft.com/office/powerpoint/2010/main" val="666016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30FFDC4741BE46A03E8FD3FA084911" ma:contentTypeVersion="17" ma:contentTypeDescription="Create a new document." ma:contentTypeScope="" ma:versionID="f3c4edf9084a138ac779a674e2959c15">
  <xsd:schema xmlns:xsd="http://www.w3.org/2001/XMLSchema" xmlns:xs="http://www.w3.org/2001/XMLSchema" xmlns:p="http://schemas.microsoft.com/office/2006/metadata/properties" xmlns:ns2="1073ae90-e7c5-4c2f-9f6a-2c507e45185a" xmlns:ns3="4a38d64b-9e60-4deb-a3aa-26ee8f41080c" targetNamespace="http://schemas.microsoft.com/office/2006/metadata/properties" ma:root="true" ma:fieldsID="ea7bc0e436835759051dc46dc52246fd" ns2:_="" ns3:_="">
    <xsd:import namespace="1073ae90-e7c5-4c2f-9f6a-2c507e45185a"/>
    <xsd:import namespace="4a38d64b-9e60-4deb-a3aa-26ee8f4108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73ae90-e7c5-4c2f-9f6a-2c507e4518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38d64b-9e60-4deb-a3aa-26ee8f41080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f19a85e-24d3-4d65-a8fc-8bd821c5fabb}" ma:internalName="TaxCatchAll" ma:showField="CatchAllData" ma:web="4a38d64b-9e60-4deb-a3aa-26ee8f4108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073ae90-e7c5-4c2f-9f6a-2c507e45185a" xsi:nil="true"/>
    <lcf76f155ced4ddcb4097134ff3c332f xmlns="1073ae90-e7c5-4c2f-9f6a-2c507e45185a">
      <Terms xmlns="http://schemas.microsoft.com/office/infopath/2007/PartnerControls"/>
    </lcf76f155ced4ddcb4097134ff3c332f>
    <TaxCatchAll xmlns="4a38d64b-9e60-4deb-a3aa-26ee8f41080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8532C0-56DB-4EEE-BB45-ED5A417928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73ae90-e7c5-4c2f-9f6a-2c507e45185a"/>
    <ds:schemaRef ds:uri="4a38d64b-9e60-4deb-a3aa-26ee8f4108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AAB77C9-F236-42C1-829A-F94CF9ADFAB4}">
  <ds:schemaRefs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ceb0c3ba-34da-4f8e-820f-473e5691ac93"/>
    <ds:schemaRef ds:uri="http://schemas.microsoft.com/office/infopath/2007/PartnerControls"/>
    <ds:schemaRef ds:uri="95f75ec4-18a7-47b8-bf51-43214cee73c6"/>
    <ds:schemaRef ds:uri="http://schemas.microsoft.com/office/2006/metadata/properties"/>
    <ds:schemaRef ds:uri="http://www.w3.org/XML/1998/namespace"/>
    <ds:schemaRef ds:uri="1073ae90-e7c5-4c2f-9f6a-2c507e45185a"/>
    <ds:schemaRef ds:uri="4a38d64b-9e60-4deb-a3aa-26ee8f41080c"/>
  </ds:schemaRefs>
</ds:datastoreItem>
</file>

<file path=customXml/itemProps3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8</TotalTime>
  <Words>561</Words>
  <Application>Microsoft Office PowerPoint</Application>
  <PresentationFormat>Widescreen</PresentationFormat>
  <Paragraphs>174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Reading curriculum road map</vt:lpstr>
      <vt:lpstr>Writing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Miss Burn</cp:lastModifiedBy>
  <cp:revision>6</cp:revision>
  <cp:lastPrinted>2022-06-06T14:33:20Z</cp:lastPrinted>
  <dcterms:created xsi:type="dcterms:W3CDTF">2021-02-28T08:04:57Z</dcterms:created>
  <dcterms:modified xsi:type="dcterms:W3CDTF">2024-01-10T14:52:35Z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0x0101002030FFDC4741BE46A03E8FD3FA084911</vt:lpwstr>
  </property>
  <property fmtid="{D5CDD505-2E9C-101B-9397-08002B2CF9AE}" pid="3" name="MediaServiceImageTags">
    <vt:lpwstr/>
  </property>
</Properties>
</file>