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792913" cy="99250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0C7E02-350C-F4E7-2E1E-FDAF3166AC98}" v="126" dt="2023-09-27T10:37:51.3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4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AC49833-E5CA-45CE-AFE5-57E6B06B4920}" type="datetimeFigureOut">
              <a:rPr lang="en-GB" smtClean="0"/>
              <a:t>27/09/2023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6EEA73E-6EE9-4D01-80DE-D40EBF8421F1}" type="slidenum">
              <a:rPr lang="en-GB" smtClean="0"/>
              <a:t>‹#›</a:t>
            </a:fld>
            <a:endParaRPr lang="en-GB" dirty="0"/>
          </a:p>
        </p:txBody>
      </p:sp>
    </p:spTree>
    <p:extLst>
      <p:ext uri="{BB962C8B-B14F-4D97-AF65-F5344CB8AC3E}">
        <p14:creationId xmlns:p14="http://schemas.microsoft.com/office/powerpoint/2010/main" val="1020327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C49833-E5CA-45CE-AFE5-57E6B06B4920}" type="datetimeFigureOut">
              <a:rPr lang="en-GB" smtClean="0"/>
              <a:t>27/09/2023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6EEA73E-6EE9-4D01-80DE-D40EBF8421F1}" type="slidenum">
              <a:rPr lang="en-GB" smtClean="0"/>
              <a:t>‹#›</a:t>
            </a:fld>
            <a:endParaRPr lang="en-GB" dirty="0"/>
          </a:p>
        </p:txBody>
      </p:sp>
    </p:spTree>
    <p:extLst>
      <p:ext uri="{BB962C8B-B14F-4D97-AF65-F5344CB8AC3E}">
        <p14:creationId xmlns:p14="http://schemas.microsoft.com/office/powerpoint/2010/main" val="31456724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C49833-E5CA-45CE-AFE5-57E6B06B4920}" type="datetimeFigureOut">
              <a:rPr lang="en-GB" smtClean="0"/>
              <a:t>27/09/2023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6EEA73E-6EE9-4D01-80DE-D40EBF8421F1}" type="slidenum">
              <a:rPr lang="en-GB" smtClean="0"/>
              <a:t>‹#›</a:t>
            </a:fld>
            <a:endParaRPr lang="en-GB" dirty="0"/>
          </a:p>
        </p:txBody>
      </p:sp>
    </p:spTree>
    <p:extLst>
      <p:ext uri="{BB962C8B-B14F-4D97-AF65-F5344CB8AC3E}">
        <p14:creationId xmlns:p14="http://schemas.microsoft.com/office/powerpoint/2010/main" val="121580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AC49833-E5CA-45CE-AFE5-57E6B06B4920}" type="datetimeFigureOut">
              <a:rPr lang="en-GB" smtClean="0"/>
              <a:t>27/09/2023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6EEA73E-6EE9-4D01-80DE-D40EBF8421F1}" type="slidenum">
              <a:rPr lang="en-GB" smtClean="0"/>
              <a:t>‹#›</a:t>
            </a:fld>
            <a:endParaRPr lang="en-GB" dirty="0"/>
          </a:p>
        </p:txBody>
      </p:sp>
    </p:spTree>
    <p:extLst>
      <p:ext uri="{BB962C8B-B14F-4D97-AF65-F5344CB8AC3E}">
        <p14:creationId xmlns:p14="http://schemas.microsoft.com/office/powerpoint/2010/main" val="31527554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AC49833-E5CA-45CE-AFE5-57E6B06B4920}" type="datetimeFigureOut">
              <a:rPr lang="en-GB" smtClean="0"/>
              <a:t>27/09/2023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6EEA73E-6EE9-4D01-80DE-D40EBF8421F1}" type="slidenum">
              <a:rPr lang="en-GB" smtClean="0"/>
              <a:t>‹#›</a:t>
            </a:fld>
            <a:endParaRPr lang="en-GB" dirty="0"/>
          </a:p>
        </p:txBody>
      </p:sp>
    </p:spTree>
    <p:extLst>
      <p:ext uri="{BB962C8B-B14F-4D97-AF65-F5344CB8AC3E}">
        <p14:creationId xmlns:p14="http://schemas.microsoft.com/office/powerpoint/2010/main" val="1202562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AC49833-E5CA-45CE-AFE5-57E6B06B4920}" type="datetimeFigureOut">
              <a:rPr lang="en-GB" smtClean="0"/>
              <a:t>27/09/2023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6EEA73E-6EE9-4D01-80DE-D40EBF8421F1}" type="slidenum">
              <a:rPr lang="en-GB" smtClean="0"/>
              <a:t>‹#›</a:t>
            </a:fld>
            <a:endParaRPr lang="en-GB" dirty="0"/>
          </a:p>
        </p:txBody>
      </p:sp>
    </p:spTree>
    <p:extLst>
      <p:ext uri="{BB962C8B-B14F-4D97-AF65-F5344CB8AC3E}">
        <p14:creationId xmlns:p14="http://schemas.microsoft.com/office/powerpoint/2010/main" val="2119046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C49833-E5CA-45CE-AFE5-57E6B06B4920}" type="datetimeFigureOut">
              <a:rPr lang="en-GB" smtClean="0"/>
              <a:t>27/09/2023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6EEA73E-6EE9-4D01-80DE-D40EBF8421F1}" type="slidenum">
              <a:rPr lang="en-GB" smtClean="0"/>
              <a:t>‹#›</a:t>
            </a:fld>
            <a:endParaRPr lang="en-GB" dirty="0"/>
          </a:p>
        </p:txBody>
      </p:sp>
    </p:spTree>
    <p:extLst>
      <p:ext uri="{BB962C8B-B14F-4D97-AF65-F5344CB8AC3E}">
        <p14:creationId xmlns:p14="http://schemas.microsoft.com/office/powerpoint/2010/main" val="2874451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C49833-E5CA-45CE-AFE5-57E6B06B4920}" type="datetimeFigureOut">
              <a:rPr lang="en-GB" smtClean="0"/>
              <a:t>27/09/2023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6EEA73E-6EE9-4D01-80DE-D40EBF8421F1}" type="slidenum">
              <a:rPr lang="en-GB" smtClean="0"/>
              <a:t>‹#›</a:t>
            </a:fld>
            <a:endParaRPr lang="en-GB" dirty="0"/>
          </a:p>
        </p:txBody>
      </p:sp>
    </p:spTree>
    <p:extLst>
      <p:ext uri="{BB962C8B-B14F-4D97-AF65-F5344CB8AC3E}">
        <p14:creationId xmlns:p14="http://schemas.microsoft.com/office/powerpoint/2010/main" val="2835616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C49833-E5CA-45CE-AFE5-57E6B06B4920}" type="datetimeFigureOut">
              <a:rPr lang="en-GB" smtClean="0"/>
              <a:t>27/09/2023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6EEA73E-6EE9-4D01-80DE-D40EBF8421F1}" type="slidenum">
              <a:rPr lang="en-GB" smtClean="0"/>
              <a:t>‹#›</a:t>
            </a:fld>
            <a:endParaRPr lang="en-GB" dirty="0"/>
          </a:p>
        </p:txBody>
      </p:sp>
    </p:spTree>
    <p:extLst>
      <p:ext uri="{BB962C8B-B14F-4D97-AF65-F5344CB8AC3E}">
        <p14:creationId xmlns:p14="http://schemas.microsoft.com/office/powerpoint/2010/main" val="5083741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C49833-E5CA-45CE-AFE5-57E6B06B4920}" type="datetimeFigureOut">
              <a:rPr lang="en-GB" smtClean="0"/>
              <a:t>27/09/2023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6EEA73E-6EE9-4D01-80DE-D40EBF8421F1}" type="slidenum">
              <a:rPr lang="en-GB" smtClean="0"/>
              <a:t>‹#›</a:t>
            </a:fld>
            <a:endParaRPr lang="en-GB" dirty="0"/>
          </a:p>
        </p:txBody>
      </p:sp>
    </p:spTree>
    <p:extLst>
      <p:ext uri="{BB962C8B-B14F-4D97-AF65-F5344CB8AC3E}">
        <p14:creationId xmlns:p14="http://schemas.microsoft.com/office/powerpoint/2010/main" val="3247810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C49833-E5CA-45CE-AFE5-57E6B06B4920}" type="datetimeFigureOut">
              <a:rPr lang="en-GB" smtClean="0"/>
              <a:t>27/09/2023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6EEA73E-6EE9-4D01-80DE-D40EBF8421F1}" type="slidenum">
              <a:rPr lang="en-GB" smtClean="0"/>
              <a:t>‹#›</a:t>
            </a:fld>
            <a:endParaRPr lang="en-GB" dirty="0"/>
          </a:p>
        </p:txBody>
      </p:sp>
    </p:spTree>
    <p:extLst>
      <p:ext uri="{BB962C8B-B14F-4D97-AF65-F5344CB8AC3E}">
        <p14:creationId xmlns:p14="http://schemas.microsoft.com/office/powerpoint/2010/main" val="4699255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C49833-E5CA-45CE-AFE5-57E6B06B4920}" type="datetimeFigureOut">
              <a:rPr lang="en-GB" smtClean="0"/>
              <a:t>27/09/2023</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EEA73E-6EE9-4D01-80DE-D40EBF8421F1}" type="slidenum">
              <a:rPr lang="en-GB" smtClean="0"/>
              <a:t>‹#›</a:t>
            </a:fld>
            <a:endParaRPr lang="en-GB" dirty="0"/>
          </a:p>
        </p:txBody>
      </p:sp>
    </p:spTree>
    <p:extLst>
      <p:ext uri="{BB962C8B-B14F-4D97-AF65-F5344CB8AC3E}">
        <p14:creationId xmlns:p14="http://schemas.microsoft.com/office/powerpoint/2010/main" val="13773629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jp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1.jpeg"/>
          <p:cNvPicPr/>
          <p:nvPr/>
        </p:nvPicPr>
        <p:blipFill>
          <a:blip r:embed="rId2" cstate="print"/>
          <a:stretch>
            <a:fillRect/>
          </a:stretch>
        </p:blipFill>
        <p:spPr>
          <a:xfrm>
            <a:off x="594983" y="149337"/>
            <a:ext cx="7631430" cy="757555"/>
          </a:xfrm>
          <a:prstGeom prst="rect">
            <a:avLst/>
          </a:prstGeom>
        </p:spPr>
      </p:pic>
      <p:pic>
        <p:nvPicPr>
          <p:cNvPr id="5" name="Picture 4"/>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81525" y="196009"/>
            <a:ext cx="906780" cy="664210"/>
          </a:xfrm>
          <a:prstGeom prst="rect">
            <a:avLst/>
          </a:prstGeom>
          <a:noFill/>
          <a:ln>
            <a:noFill/>
          </a:ln>
        </p:spPr>
      </p:pic>
      <p:pic>
        <p:nvPicPr>
          <p:cNvPr id="6" name="Picture 5" descr="A picture containing text, clipart&#10;&#10;Description automatically generated"/>
          <p:cNvPicPr/>
          <p:nvPr/>
        </p:nvPicPr>
        <p:blipFill>
          <a:blip r:embed="rId4" cstate="print">
            <a:extLst>
              <a:ext uri="{28A0092B-C50C-407E-A947-70E740481C1C}">
                <a14:useLocalDpi xmlns:a14="http://schemas.microsoft.com/office/drawing/2010/main" val="0"/>
              </a:ext>
            </a:extLst>
          </a:blip>
          <a:stretch>
            <a:fillRect/>
          </a:stretch>
        </p:blipFill>
        <p:spPr>
          <a:xfrm>
            <a:off x="9933213" y="301419"/>
            <a:ext cx="1364615" cy="453390"/>
          </a:xfrm>
          <a:prstGeom prst="rect">
            <a:avLst/>
          </a:prstGeom>
        </p:spPr>
      </p:pic>
      <p:pic>
        <p:nvPicPr>
          <p:cNvPr id="1027" name="docshape2" descr="Free photos of Fla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48793" y="3634968"/>
            <a:ext cx="2671318" cy="2926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p:cNvSpPr txBox="1"/>
          <p:nvPr/>
        </p:nvSpPr>
        <p:spPr>
          <a:xfrm>
            <a:off x="272028" y="1006500"/>
            <a:ext cx="3675970" cy="2215991"/>
          </a:xfrm>
          <a:prstGeom prst="rect">
            <a:avLst/>
          </a:prstGeom>
          <a:noFill/>
        </p:spPr>
        <p:txBody>
          <a:bodyPr wrap="square" lIns="91440" tIns="45720" rIns="91440" bIns="45720" rtlCol="0" anchor="t">
            <a:spAutoFit/>
          </a:bodyPr>
          <a:lstStyle/>
          <a:p>
            <a:r>
              <a:rPr lang="en-US" b="1" dirty="0">
                <a:solidFill>
                  <a:srgbClr val="FF0000"/>
                </a:solidFill>
                <a:latin typeface="+mj-lt"/>
              </a:rPr>
              <a:t>Tolerance of other cultures and religions – </a:t>
            </a:r>
            <a:r>
              <a:rPr lang="en-US" b="1" dirty="0">
                <a:latin typeface="+mj-lt"/>
              </a:rPr>
              <a:t>Inclusion (together), Involvement (teamwork)</a:t>
            </a:r>
            <a:endParaRPr lang="en-GB" b="1" dirty="0">
              <a:solidFill>
                <a:srgbClr val="FF0000"/>
              </a:solidFill>
              <a:latin typeface="+mj-lt"/>
            </a:endParaRPr>
          </a:p>
          <a:p>
            <a:endParaRPr lang="en-US" b="1" dirty="0">
              <a:solidFill>
                <a:srgbClr val="000000"/>
              </a:solidFill>
              <a:latin typeface="+mj-lt"/>
              <a:ea typeface="Calibri Light"/>
              <a:cs typeface="Calibri Light"/>
            </a:endParaRPr>
          </a:p>
          <a:p>
            <a:r>
              <a:rPr lang="en-US" sz="1200" dirty="0">
                <a:solidFill>
                  <a:srgbClr val="0070C0"/>
                </a:solidFill>
                <a:latin typeface="+mj-lt"/>
              </a:rPr>
              <a:t>We value the spiritual and moral development of each person as well as their intellectual and physical growth, showing courtesy and respect towards other’s beliefs, religions and cultures, accepting that we are all different</a:t>
            </a:r>
            <a:endParaRPr lang="en-GB" sz="1200" dirty="0">
              <a:solidFill>
                <a:srgbClr val="0070C0"/>
              </a:solidFill>
              <a:latin typeface="+mj-lt"/>
            </a:endParaRPr>
          </a:p>
          <a:p>
            <a:endParaRPr lang="en-GB" dirty="0"/>
          </a:p>
        </p:txBody>
      </p:sp>
      <p:sp>
        <p:nvSpPr>
          <p:cNvPr id="13" name="TextBox 12"/>
          <p:cNvSpPr txBox="1"/>
          <p:nvPr/>
        </p:nvSpPr>
        <p:spPr>
          <a:xfrm>
            <a:off x="8632387" y="1800940"/>
            <a:ext cx="3559629" cy="2400657"/>
          </a:xfrm>
          <a:prstGeom prst="rect">
            <a:avLst/>
          </a:prstGeom>
          <a:noFill/>
        </p:spPr>
        <p:txBody>
          <a:bodyPr wrap="square" lIns="91440" tIns="45720" rIns="91440" bIns="45720" rtlCol="0" anchor="t">
            <a:spAutoFit/>
          </a:bodyPr>
          <a:lstStyle/>
          <a:p>
            <a:r>
              <a:rPr lang="en-US" b="1" dirty="0">
                <a:solidFill>
                  <a:srgbClr val="FF0000"/>
                </a:solidFill>
                <a:latin typeface="+mj-lt"/>
              </a:rPr>
              <a:t>Democracy - </a:t>
            </a:r>
            <a:r>
              <a:rPr lang="en-US" b="1" dirty="0">
                <a:latin typeface="+mj-lt"/>
              </a:rPr>
              <a:t>Integrity (honesty), Inspiring (believe)</a:t>
            </a:r>
            <a:endParaRPr lang="en-GB" dirty="0">
              <a:latin typeface="+mj-lt"/>
            </a:endParaRPr>
          </a:p>
          <a:p>
            <a:r>
              <a:rPr lang="en-US" sz="1200" dirty="0">
                <a:solidFill>
                  <a:srgbClr val="0070C0"/>
                </a:solidFill>
                <a:latin typeface="+mj-lt"/>
              </a:rPr>
              <a:t>We value the importance of each person in our school. We organise our curriculum so that we promote co-operation and understanding between all members of our community. We support our learning, looking after ourselves, each other and the world.</a:t>
            </a:r>
            <a:endParaRPr lang="en-GB" sz="1200" dirty="0">
              <a:solidFill>
                <a:srgbClr val="0070C0"/>
              </a:solidFill>
              <a:latin typeface="+mj-lt"/>
            </a:endParaRPr>
          </a:p>
          <a:p>
            <a:r>
              <a:rPr lang="en-US" dirty="0"/>
              <a:t/>
            </a:r>
            <a:br>
              <a:rPr lang="en-US" dirty="0"/>
            </a:br>
            <a:r>
              <a:rPr lang="en-US" b="1" dirty="0"/>
              <a:t> </a:t>
            </a:r>
            <a:endParaRPr lang="en-GB" b="1" dirty="0"/>
          </a:p>
          <a:p>
            <a:endParaRPr lang="en-GB" dirty="0"/>
          </a:p>
        </p:txBody>
      </p:sp>
      <p:sp>
        <p:nvSpPr>
          <p:cNvPr id="20" name="TextBox 19"/>
          <p:cNvSpPr txBox="1"/>
          <p:nvPr/>
        </p:nvSpPr>
        <p:spPr>
          <a:xfrm>
            <a:off x="7589957" y="4460250"/>
            <a:ext cx="4234543" cy="1846659"/>
          </a:xfrm>
          <a:prstGeom prst="rect">
            <a:avLst/>
          </a:prstGeom>
          <a:noFill/>
        </p:spPr>
        <p:txBody>
          <a:bodyPr wrap="square" lIns="91440" tIns="45720" rIns="91440" bIns="45720" rtlCol="0" anchor="t">
            <a:spAutoFit/>
          </a:bodyPr>
          <a:lstStyle/>
          <a:p>
            <a:r>
              <a:rPr lang="en-US" b="1" dirty="0">
                <a:solidFill>
                  <a:srgbClr val="FF0000"/>
                </a:solidFill>
                <a:latin typeface="+mj-lt"/>
              </a:rPr>
              <a:t>Individual liberty –</a:t>
            </a:r>
            <a:r>
              <a:rPr lang="en-US" b="1" dirty="0">
                <a:latin typeface="+mj-lt"/>
              </a:rPr>
              <a:t>Inspiring (believe), Initiative (independence)</a:t>
            </a:r>
            <a:endParaRPr lang="en-GB" sz="1400" dirty="0">
              <a:latin typeface="+mj-lt"/>
            </a:endParaRPr>
          </a:p>
          <a:p>
            <a:r>
              <a:rPr lang="en-US" sz="1200" dirty="0">
                <a:solidFill>
                  <a:srgbClr val="0070C0"/>
                </a:solidFill>
                <a:latin typeface="+mj-lt"/>
              </a:rPr>
              <a:t>We value the rights enjoyed by each person in our society. We accept each child in our school for who they </a:t>
            </a:r>
            <a:r>
              <a:rPr lang="en-US" sz="1200">
                <a:solidFill>
                  <a:srgbClr val="0070C0"/>
                </a:solidFill>
                <a:latin typeface="+mj-lt"/>
              </a:rPr>
              <a:t>are,</a:t>
            </a:r>
            <a:r>
              <a:rPr lang="en-US" sz="1200" dirty="0">
                <a:solidFill>
                  <a:srgbClr val="0070C0"/>
                </a:solidFill>
                <a:latin typeface="+mj-lt"/>
              </a:rPr>
              <a:t> and we treat them with fairness and honesty. Our school is a safe place for children to be themselves, trusting that they are known, heard, accepted and challenged to fly</a:t>
            </a:r>
            <a:endParaRPr lang="en-US" sz="1200" dirty="0">
              <a:solidFill>
                <a:srgbClr val="0070C0"/>
              </a:solidFill>
              <a:latin typeface="Calibri"/>
              <a:ea typeface="Calibri"/>
              <a:cs typeface="Calibri"/>
            </a:endParaRPr>
          </a:p>
          <a:p>
            <a:endParaRPr lang="en-GB" dirty="0"/>
          </a:p>
        </p:txBody>
      </p:sp>
      <p:sp>
        <p:nvSpPr>
          <p:cNvPr id="21" name="TextBox 20"/>
          <p:cNvSpPr txBox="1"/>
          <p:nvPr/>
        </p:nvSpPr>
        <p:spPr>
          <a:xfrm>
            <a:off x="162301" y="3226237"/>
            <a:ext cx="3200515" cy="3139321"/>
          </a:xfrm>
          <a:prstGeom prst="rect">
            <a:avLst/>
          </a:prstGeom>
          <a:noFill/>
        </p:spPr>
        <p:txBody>
          <a:bodyPr wrap="square" lIns="91440" tIns="45720" rIns="91440" bIns="45720" rtlCol="0" anchor="t">
            <a:spAutoFit/>
          </a:bodyPr>
          <a:lstStyle/>
          <a:p>
            <a:r>
              <a:rPr lang="en-US" b="1" dirty="0">
                <a:solidFill>
                  <a:srgbClr val="FF0000"/>
                </a:solidFill>
                <a:latin typeface="+mj-lt"/>
              </a:rPr>
              <a:t>Rule of law – </a:t>
            </a:r>
            <a:r>
              <a:rPr lang="en-US" b="1" dirty="0">
                <a:latin typeface="+mj-lt"/>
              </a:rPr>
              <a:t>Integrity (honesty), Initiative (independence), Inclusion (together)</a:t>
            </a:r>
            <a:endParaRPr lang="en-US" b="1" dirty="0">
              <a:solidFill>
                <a:srgbClr val="FF0000"/>
              </a:solidFill>
              <a:latin typeface="+mj-lt"/>
            </a:endParaRPr>
          </a:p>
          <a:p>
            <a:r>
              <a:rPr lang="en-US" sz="1200" dirty="0">
                <a:solidFill>
                  <a:srgbClr val="0070C0"/>
                </a:solidFill>
                <a:latin typeface="+mj-lt"/>
              </a:rPr>
              <a:t>We value our environment and we aim, through our curriculum, to teach children to take responsibility for our world and how we should care for it for future generations, as well as our own.</a:t>
            </a:r>
            <a:endParaRPr lang="en-GB" sz="1200">
              <a:solidFill>
                <a:srgbClr val="0070C0"/>
              </a:solidFill>
              <a:latin typeface="+mj-lt"/>
              <a:ea typeface="Calibri Light"/>
              <a:cs typeface="Calibri Light"/>
            </a:endParaRPr>
          </a:p>
          <a:p>
            <a:r>
              <a:rPr lang="en-US" sz="1200" dirty="0">
                <a:solidFill>
                  <a:srgbClr val="0070C0"/>
                </a:solidFill>
                <a:latin typeface="+mj-lt"/>
              </a:rPr>
              <a:t>We take responsibility for the mistakes we make, learning from them and understanding that choices have consequences for ourselves, others and/or the environment</a:t>
            </a:r>
            <a:endParaRPr lang="en-GB" sz="1200" dirty="0">
              <a:solidFill>
                <a:srgbClr val="0070C0"/>
              </a:solidFill>
              <a:latin typeface="+mj-lt"/>
            </a:endParaRPr>
          </a:p>
          <a:p>
            <a:r>
              <a:rPr lang="en-US" dirty="0"/>
              <a:t/>
            </a:r>
            <a:br>
              <a:rPr lang="en-US" dirty="0"/>
            </a:br>
            <a:endParaRPr lang="en-GB" dirty="0"/>
          </a:p>
        </p:txBody>
      </p:sp>
      <p:sp>
        <p:nvSpPr>
          <p:cNvPr id="22" name="TextBox 21"/>
          <p:cNvSpPr txBox="1"/>
          <p:nvPr/>
        </p:nvSpPr>
        <p:spPr>
          <a:xfrm>
            <a:off x="4802436" y="992741"/>
            <a:ext cx="3973285" cy="1661993"/>
          </a:xfrm>
          <a:prstGeom prst="rect">
            <a:avLst/>
          </a:prstGeom>
          <a:noFill/>
        </p:spPr>
        <p:txBody>
          <a:bodyPr wrap="square" lIns="91440" tIns="45720" rIns="91440" bIns="45720" rtlCol="0" anchor="t">
            <a:spAutoFit/>
          </a:bodyPr>
          <a:lstStyle/>
          <a:p>
            <a:r>
              <a:rPr lang="en-US" b="1" dirty="0">
                <a:solidFill>
                  <a:srgbClr val="FF0000"/>
                </a:solidFill>
                <a:latin typeface="+mj-lt"/>
              </a:rPr>
              <a:t>Mutual respect – </a:t>
            </a:r>
            <a:r>
              <a:rPr lang="en-US" b="1" dirty="0">
                <a:latin typeface="+mj-lt"/>
              </a:rPr>
              <a:t>Integrity (honesty), Initiative (independence), Inclusion (together)</a:t>
            </a:r>
            <a:endParaRPr lang="en-US" b="1" dirty="0">
              <a:solidFill>
                <a:srgbClr val="FF0000"/>
              </a:solidFill>
              <a:latin typeface="+mj-lt"/>
            </a:endParaRPr>
          </a:p>
          <a:p>
            <a:r>
              <a:rPr lang="en-US" sz="1200" dirty="0">
                <a:solidFill>
                  <a:srgbClr val="0070C0"/>
                </a:solidFill>
                <a:latin typeface="+mj-lt"/>
              </a:rPr>
              <a:t>We value the way in which all children are </a:t>
            </a:r>
            <a:r>
              <a:rPr lang="en-US" sz="1200">
                <a:solidFill>
                  <a:srgbClr val="0070C0"/>
                </a:solidFill>
                <a:latin typeface="+mj-lt"/>
              </a:rPr>
              <a:t>unique,</a:t>
            </a:r>
            <a:r>
              <a:rPr lang="en-US" sz="1200" dirty="0">
                <a:solidFill>
                  <a:srgbClr val="0070C0"/>
                </a:solidFill>
                <a:latin typeface="+mj-lt"/>
              </a:rPr>
              <a:t> and our curriculum promotes respect for the views of each individual child. We understand the need to treat others how we would want to be treated</a:t>
            </a:r>
            <a:endParaRPr lang="en-GB" sz="1200" dirty="0">
              <a:solidFill>
                <a:srgbClr val="0070C0"/>
              </a:solidFill>
              <a:latin typeface="+mj-lt"/>
            </a:endParaRPr>
          </a:p>
        </p:txBody>
      </p:sp>
      <p:sp>
        <p:nvSpPr>
          <p:cNvPr id="23" name="Rectangle 15"/>
          <p:cNvSpPr>
            <a:spLocks noChangeArrowheads="1"/>
          </p:cNvSpPr>
          <p:nvPr/>
        </p:nvSpPr>
        <p:spPr bwMode="auto">
          <a:xfrm>
            <a:off x="6916879" y="326675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pic>
        <p:nvPicPr>
          <p:cNvPr id="3" name="Picture 2" descr="A black stick figure with a white background&#10;&#10;Description automatically generated">
            <a:extLst>
              <a:ext uri="{FF2B5EF4-FFF2-40B4-BE49-F238E27FC236}">
                <a16:creationId xmlns:a16="http://schemas.microsoft.com/office/drawing/2014/main" xmlns="" id="{19691055-EFA8-D7D4-E326-7E59C7EF81D9}"/>
              </a:ext>
            </a:extLst>
          </p:cNvPr>
          <p:cNvPicPr>
            <a:picLocks noChangeAspect="1"/>
          </p:cNvPicPr>
          <p:nvPr/>
        </p:nvPicPr>
        <p:blipFill>
          <a:blip r:embed="rId6"/>
          <a:stretch>
            <a:fillRect/>
          </a:stretch>
        </p:blipFill>
        <p:spPr>
          <a:xfrm>
            <a:off x="9710487" y="5806991"/>
            <a:ext cx="651711" cy="858754"/>
          </a:xfrm>
          <a:prstGeom prst="rect">
            <a:avLst/>
          </a:prstGeom>
        </p:spPr>
      </p:pic>
      <p:pic>
        <p:nvPicPr>
          <p:cNvPr id="7" name="Picture 6" descr="A hand and mouth and a speech bubble&#10;&#10;Description automatically generated">
            <a:extLst>
              <a:ext uri="{FF2B5EF4-FFF2-40B4-BE49-F238E27FC236}">
                <a16:creationId xmlns:a16="http://schemas.microsoft.com/office/drawing/2014/main" xmlns="" id="{98F135A6-15B6-BFED-4C3C-F8F81F82580F}"/>
              </a:ext>
            </a:extLst>
          </p:cNvPr>
          <p:cNvPicPr>
            <a:picLocks noChangeAspect="1"/>
          </p:cNvPicPr>
          <p:nvPr/>
        </p:nvPicPr>
        <p:blipFill>
          <a:blip r:embed="rId7"/>
          <a:stretch>
            <a:fillRect/>
          </a:stretch>
        </p:blipFill>
        <p:spPr>
          <a:xfrm>
            <a:off x="3280360" y="1113173"/>
            <a:ext cx="908885" cy="881815"/>
          </a:xfrm>
          <a:prstGeom prst="rect">
            <a:avLst/>
          </a:prstGeom>
        </p:spPr>
      </p:pic>
      <p:pic>
        <p:nvPicPr>
          <p:cNvPr id="8" name="Picture 7" descr="A person voting in a ballot box&#10;&#10;Description automatically generated">
            <a:extLst>
              <a:ext uri="{FF2B5EF4-FFF2-40B4-BE49-F238E27FC236}">
                <a16:creationId xmlns:a16="http://schemas.microsoft.com/office/drawing/2014/main" xmlns="" id="{2AF6309C-F6E7-A964-2776-E56D75A5E064}"/>
              </a:ext>
            </a:extLst>
          </p:cNvPr>
          <p:cNvPicPr>
            <a:picLocks noChangeAspect="1"/>
          </p:cNvPicPr>
          <p:nvPr/>
        </p:nvPicPr>
        <p:blipFill>
          <a:blip r:embed="rId8"/>
          <a:stretch>
            <a:fillRect/>
          </a:stretch>
        </p:blipFill>
        <p:spPr>
          <a:xfrm>
            <a:off x="10612104" y="3317959"/>
            <a:ext cx="923925" cy="1044241"/>
          </a:xfrm>
          <a:prstGeom prst="rect">
            <a:avLst/>
          </a:prstGeom>
        </p:spPr>
      </p:pic>
      <p:pic>
        <p:nvPicPr>
          <p:cNvPr id="9" name="Picture 8" descr="A group of stick figures with a thumb up&#10;&#10;Description automatically generated">
            <a:extLst>
              <a:ext uri="{FF2B5EF4-FFF2-40B4-BE49-F238E27FC236}">
                <a16:creationId xmlns:a16="http://schemas.microsoft.com/office/drawing/2014/main" xmlns="" id="{23BB210F-61E0-569C-8657-704CBE0CC428}"/>
              </a:ext>
            </a:extLst>
          </p:cNvPr>
          <p:cNvPicPr>
            <a:picLocks noChangeAspect="1"/>
          </p:cNvPicPr>
          <p:nvPr/>
        </p:nvPicPr>
        <p:blipFill>
          <a:blip r:embed="rId9"/>
          <a:stretch>
            <a:fillRect/>
          </a:stretch>
        </p:blipFill>
        <p:spPr>
          <a:xfrm>
            <a:off x="6264442" y="2516857"/>
            <a:ext cx="1046749" cy="972052"/>
          </a:xfrm>
          <a:prstGeom prst="rect">
            <a:avLst/>
          </a:prstGeom>
        </p:spPr>
      </p:pic>
      <p:pic>
        <p:nvPicPr>
          <p:cNvPr id="10" name="Picture 9" descr="A stick figure pointing at a sign&#10;&#10;Description automatically generated">
            <a:extLst>
              <a:ext uri="{FF2B5EF4-FFF2-40B4-BE49-F238E27FC236}">
                <a16:creationId xmlns:a16="http://schemas.microsoft.com/office/drawing/2014/main" xmlns="" id="{8B505BB4-DE3C-5EE4-AC06-A6F2BF8766BE}"/>
              </a:ext>
            </a:extLst>
          </p:cNvPr>
          <p:cNvPicPr>
            <a:picLocks noChangeAspect="1"/>
          </p:cNvPicPr>
          <p:nvPr/>
        </p:nvPicPr>
        <p:blipFill>
          <a:blip r:embed="rId10"/>
          <a:stretch>
            <a:fillRect/>
          </a:stretch>
        </p:blipFill>
        <p:spPr>
          <a:xfrm>
            <a:off x="2085725" y="5644065"/>
            <a:ext cx="1102394" cy="1074321"/>
          </a:xfrm>
          <a:prstGeom prst="rect">
            <a:avLst/>
          </a:prstGeom>
        </p:spPr>
      </p:pic>
    </p:spTree>
    <p:extLst>
      <p:ext uri="{BB962C8B-B14F-4D97-AF65-F5344CB8AC3E}">
        <p14:creationId xmlns:p14="http://schemas.microsoft.com/office/powerpoint/2010/main" val="5234862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7C09B875E1CF342BCC4EA7FB4BBE509" ma:contentTypeVersion="3" ma:contentTypeDescription="Create a new document." ma:contentTypeScope="" ma:versionID="7ec30ab9f87f9e03bc88159c6769ec5f">
  <xsd:schema xmlns:xsd="http://www.w3.org/2001/XMLSchema" xmlns:xs="http://www.w3.org/2001/XMLSchema" xmlns:p="http://schemas.microsoft.com/office/2006/metadata/properties" xmlns:ns2="9550bced-47f1-4787-b216-dbfd14dbd805" targetNamespace="http://schemas.microsoft.com/office/2006/metadata/properties" ma:root="true" ma:fieldsID="380a676d60ad4767f8af1006ce0ef88d" ns2:_="">
    <xsd:import namespace="9550bced-47f1-4787-b216-dbfd14dbd805"/>
    <xsd:element name="properties">
      <xsd:complexType>
        <xsd:sequence>
          <xsd:element name="documentManagement">
            <xsd:complexType>
              <xsd:all>
                <xsd:element ref="ns2:MediaServiceMetadata" minOccurs="0"/>
                <xsd:element ref="ns2:MediaServiceFastMetadata"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50bced-47f1-4787-b216-dbfd14dbd80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9EC9FCD-6823-4B8B-B9CA-98B094C3AF65}"/>
</file>

<file path=customXml/itemProps2.xml><?xml version="1.0" encoding="utf-8"?>
<ds:datastoreItem xmlns:ds="http://schemas.openxmlformats.org/officeDocument/2006/customXml" ds:itemID="{33439E84-9EAA-445E-A9B6-77665E54B280}">
  <ds:schemaRefs>
    <ds:schemaRef ds:uri="http://schemas.microsoft.com/sharepoint/v3/contenttype/forms"/>
  </ds:schemaRefs>
</ds:datastoreItem>
</file>

<file path=customXml/itemProps3.xml><?xml version="1.0" encoding="utf-8"?>
<ds:datastoreItem xmlns:ds="http://schemas.openxmlformats.org/officeDocument/2006/customXml" ds:itemID="{B175F08D-BC61-4683-8BCF-BFA4F00057D2}">
  <ds:schemaRefs>
    <ds:schemaRef ds:uri="4a38d64b-9e60-4deb-a3aa-26ee8f41080c"/>
    <ds:schemaRef ds:uri="http://purl.org/dc/elements/1.1/"/>
    <ds:schemaRef ds:uri="http://schemas.microsoft.com/office/2006/metadata/properties"/>
    <ds:schemaRef ds:uri="http://schemas.microsoft.com/office/2006/documentManagement/types"/>
    <ds:schemaRef ds:uri="1073ae90-e7c5-4c2f-9f6a-2c507e45185a"/>
    <ds:schemaRef ds:uri="http://purl.org/dc/terms/"/>
    <ds:schemaRef ds:uri="http://schemas.microsoft.com/office/infopath/2007/PartnerControls"/>
    <ds:schemaRef ds:uri="http://purl.org/dc/dcmitype/"/>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69</TotalTime>
  <Words>307</Words>
  <Application>Microsoft Office PowerPoint</Application>
  <PresentationFormat>Widescreen</PresentationFormat>
  <Paragraphs>14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Powell</dc:creator>
  <cp:lastModifiedBy>Sarah Powell</cp:lastModifiedBy>
  <cp:revision>48</cp:revision>
  <cp:lastPrinted>2023-09-27T10:38:23Z</cp:lastPrinted>
  <dcterms:created xsi:type="dcterms:W3CDTF">2023-05-12T10:17:30Z</dcterms:created>
  <dcterms:modified xsi:type="dcterms:W3CDTF">2023-09-27T10:47:16Z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0x010100D7C09B875E1CF342BCC4EA7FB4BBE509</vt:lpwstr>
  </property>
</Properties>
</file>